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3" r:id="rId25"/>
    <p:sldId id="278" r:id="rId26"/>
    <p:sldId id="279" r:id="rId27"/>
    <p:sldId id="280" r:id="rId28"/>
    <p:sldId id="281" r:id="rId29"/>
  </p:sldIdLst>
  <p:sldSz cx="18288000" cy="10287000"/>
  <p:notesSz cx="6858000" cy="9144000"/>
  <p:embeddedFontLst>
    <p:embeddedFont>
      <p:font typeface="Fredoka" panose="02000000000000000000" pitchFamily="2" charset="7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 autoAdjust="0"/>
    <p:restoredTop sz="94648" autoAdjust="0"/>
  </p:normalViewPr>
  <p:slideViewPr>
    <p:cSldViewPr>
      <p:cViewPr varScale="1">
        <p:scale>
          <a:sx n="75" d="100"/>
          <a:sy n="75" d="100"/>
        </p:scale>
        <p:origin x="25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7836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889" y="5708909"/>
            <a:ext cx="17306169" cy="147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220">
                <a:solidFill>
                  <a:srgbClr val="2199D4"/>
                </a:solidFill>
                <a:latin typeface="Fredoka"/>
              </a:rPr>
              <a:t>DEEP LEARNING</a:t>
            </a:r>
          </a:p>
        </p:txBody>
      </p:sp>
      <p:sp>
        <p:nvSpPr>
          <p:cNvPr id="3" name="Freeform 3"/>
          <p:cNvSpPr/>
          <p:nvPr/>
        </p:nvSpPr>
        <p:spPr>
          <a:xfrm>
            <a:off x="7354513" y="1028700"/>
            <a:ext cx="3578973" cy="3578973"/>
          </a:xfrm>
          <a:custGeom>
            <a:avLst/>
            <a:gdLst/>
            <a:ahLst/>
            <a:cxnLst/>
            <a:rect l="l" t="t" r="r" b="b"/>
            <a:pathLst>
              <a:path w="3578973" h="3578973">
                <a:moveTo>
                  <a:pt x="0" y="0"/>
                </a:moveTo>
                <a:lnTo>
                  <a:pt x="3578974" y="0"/>
                </a:lnTo>
                <a:lnTo>
                  <a:pt x="3578974" y="3578973"/>
                </a:lnTo>
                <a:lnTo>
                  <a:pt x="0" y="3578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0663670" y="5143500"/>
            <a:ext cx="5605832" cy="810211"/>
          </a:xfrm>
          <a:custGeom>
            <a:avLst/>
            <a:gdLst/>
            <a:ahLst/>
            <a:cxnLst/>
            <a:rect l="l" t="t" r="r" b="b"/>
            <a:pathLst>
              <a:path w="5605832" h="810211">
                <a:moveTo>
                  <a:pt x="0" y="0"/>
                </a:moveTo>
                <a:lnTo>
                  <a:pt x="5605832" y="0"/>
                </a:lnTo>
                <a:lnTo>
                  <a:pt x="5605832" y="810211"/>
                </a:lnTo>
                <a:lnTo>
                  <a:pt x="0" y="810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05" t="-138757" r="-95677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Freeform 4"/>
          <p:cNvSpPr/>
          <p:nvPr/>
        </p:nvSpPr>
        <p:spPr>
          <a:xfrm>
            <a:off x="822187" y="2318568"/>
            <a:ext cx="9374475" cy="5370147"/>
          </a:xfrm>
          <a:custGeom>
            <a:avLst/>
            <a:gdLst/>
            <a:ahLst/>
            <a:cxnLst/>
            <a:rect l="l" t="t" r="r" b="b"/>
            <a:pathLst>
              <a:path w="9374475" h="5370147">
                <a:moveTo>
                  <a:pt x="0" y="0"/>
                </a:moveTo>
                <a:lnTo>
                  <a:pt x="9374475" y="0"/>
                </a:lnTo>
                <a:lnTo>
                  <a:pt x="9374475" y="5370146"/>
                </a:lnTo>
                <a:lnTo>
                  <a:pt x="0" y="5370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TextBox 5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HOW DOES IT WORK?</a:t>
            </a:r>
          </a:p>
        </p:txBody>
      </p:sp>
      <p:sp>
        <p:nvSpPr>
          <p:cNvPr id="6" name="Freeform 6"/>
          <p:cNvSpPr/>
          <p:nvPr/>
        </p:nvSpPr>
        <p:spPr>
          <a:xfrm>
            <a:off x="10722889" y="3308879"/>
            <a:ext cx="5487394" cy="936178"/>
          </a:xfrm>
          <a:custGeom>
            <a:avLst/>
            <a:gdLst/>
            <a:ahLst/>
            <a:cxnLst/>
            <a:rect l="l" t="t" r="r" b="b"/>
            <a:pathLst>
              <a:path w="5487394" h="936178">
                <a:moveTo>
                  <a:pt x="0" y="0"/>
                </a:moveTo>
                <a:lnTo>
                  <a:pt x="5487394" y="0"/>
                </a:lnTo>
                <a:lnTo>
                  <a:pt x="5487394" y="936178"/>
                </a:lnTo>
                <a:lnTo>
                  <a:pt x="0" y="93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07" r="-99900" b="-106631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Freeform 7"/>
          <p:cNvSpPr/>
          <p:nvPr/>
        </p:nvSpPr>
        <p:spPr>
          <a:xfrm>
            <a:off x="11670388" y="4033623"/>
            <a:ext cx="5588912" cy="970018"/>
          </a:xfrm>
          <a:custGeom>
            <a:avLst/>
            <a:gdLst/>
            <a:ahLst/>
            <a:cxnLst/>
            <a:rect l="l" t="t" r="r" b="b"/>
            <a:pathLst>
              <a:path w="5588912" h="970018">
                <a:moveTo>
                  <a:pt x="0" y="0"/>
                </a:moveTo>
                <a:lnTo>
                  <a:pt x="5588912" y="0"/>
                </a:lnTo>
                <a:lnTo>
                  <a:pt x="5588912" y="970018"/>
                </a:lnTo>
                <a:lnTo>
                  <a:pt x="0" y="97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317" b="-99422"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49008" y="3096512"/>
            <a:ext cx="15738091" cy="4398529"/>
          </a:xfrm>
          <a:custGeom>
            <a:avLst/>
            <a:gdLst/>
            <a:ahLst/>
            <a:cxnLst/>
            <a:rect l="l" t="t" r="r" b="b"/>
            <a:pathLst>
              <a:path w="15738091" h="4398529">
                <a:moveTo>
                  <a:pt x="0" y="0"/>
                </a:moveTo>
                <a:lnTo>
                  <a:pt x="15738090" y="0"/>
                </a:lnTo>
                <a:lnTo>
                  <a:pt x="15738090" y="4398529"/>
                </a:lnTo>
                <a:lnTo>
                  <a:pt x="0" y="4398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HOW DOES IT WORK?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2478" y="1995435"/>
            <a:ext cx="16356822" cy="51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Or as a matrix form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028700" y="2944235"/>
            <a:ext cx="15738091" cy="4398529"/>
          </a:xfrm>
          <a:custGeom>
            <a:avLst/>
            <a:gdLst/>
            <a:ahLst/>
            <a:cxnLst/>
            <a:rect l="l" t="t" r="r" b="b"/>
            <a:pathLst>
              <a:path w="15738091" h="4398529">
                <a:moveTo>
                  <a:pt x="0" y="0"/>
                </a:moveTo>
                <a:lnTo>
                  <a:pt x="15738091" y="0"/>
                </a:lnTo>
                <a:lnTo>
                  <a:pt x="15738091" y="4398530"/>
                </a:lnTo>
                <a:lnTo>
                  <a:pt x="0" y="4398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HOW DOES IT WORK?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2478" y="1995435"/>
            <a:ext cx="16356822" cy="51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Or as a matrix 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52705" y="6494027"/>
            <a:ext cx="1459683" cy="51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3"/>
              </a:lnSpc>
            </a:pPr>
            <a:r>
              <a:rPr lang="en-US" sz="3073">
                <a:solidFill>
                  <a:srgbClr val="FF1616"/>
                </a:solidFill>
                <a:latin typeface="Fredoka"/>
              </a:rPr>
              <a:t>Inputs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028700" y="2944235"/>
            <a:ext cx="15738091" cy="4398529"/>
          </a:xfrm>
          <a:custGeom>
            <a:avLst/>
            <a:gdLst/>
            <a:ahLst/>
            <a:cxnLst/>
            <a:rect l="l" t="t" r="r" b="b"/>
            <a:pathLst>
              <a:path w="15738091" h="4398529">
                <a:moveTo>
                  <a:pt x="0" y="0"/>
                </a:moveTo>
                <a:lnTo>
                  <a:pt x="15738091" y="0"/>
                </a:lnTo>
                <a:lnTo>
                  <a:pt x="15738091" y="4398530"/>
                </a:lnTo>
                <a:lnTo>
                  <a:pt x="0" y="4398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HOW DOES IT WORK?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2478" y="1995435"/>
            <a:ext cx="16356822" cy="51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Or as a matrix 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6500" y="6494027"/>
            <a:ext cx="1459683" cy="51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FF1616"/>
                </a:solidFill>
                <a:latin typeface="Fredoka"/>
              </a:rPr>
              <a:t>Inputs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0861" y="5220506"/>
            <a:ext cx="3352603" cy="10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3"/>
              </a:lnSpc>
            </a:pPr>
            <a:r>
              <a:rPr lang="en-US" sz="3073">
                <a:solidFill>
                  <a:srgbClr val="FF1616"/>
                </a:solidFill>
                <a:latin typeface="Fredoka"/>
              </a:rPr>
              <a:t>weights from inputs to neurons</a:t>
            </a:r>
          </a:p>
        </p:txBody>
      </p:sp>
      <p:sp>
        <p:nvSpPr>
          <p:cNvPr id="8" name="Freeform 8"/>
          <p:cNvSpPr/>
          <p:nvPr/>
        </p:nvSpPr>
        <p:spPr>
          <a:xfrm>
            <a:off x="9650861" y="6257959"/>
            <a:ext cx="3066363" cy="3000341"/>
          </a:xfrm>
          <a:custGeom>
            <a:avLst/>
            <a:gdLst/>
            <a:ahLst/>
            <a:cxnLst/>
            <a:rect l="l" t="t" r="r" b="b"/>
            <a:pathLst>
              <a:path w="3066363" h="3000341">
                <a:moveTo>
                  <a:pt x="0" y="0"/>
                </a:moveTo>
                <a:lnTo>
                  <a:pt x="3066363" y="0"/>
                </a:lnTo>
                <a:lnTo>
                  <a:pt x="3066363" y="3000341"/>
                </a:lnTo>
                <a:lnTo>
                  <a:pt x="0" y="3000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626960" y="2322218"/>
            <a:ext cx="5008708" cy="5642565"/>
          </a:xfrm>
          <a:custGeom>
            <a:avLst/>
            <a:gdLst/>
            <a:ahLst/>
            <a:cxnLst/>
            <a:rect l="l" t="t" r="r" b="b"/>
            <a:pathLst>
              <a:path w="5008708" h="5642565">
                <a:moveTo>
                  <a:pt x="0" y="0"/>
                </a:moveTo>
                <a:lnTo>
                  <a:pt x="5008708" y="0"/>
                </a:lnTo>
                <a:lnTo>
                  <a:pt x="5008708" y="5642564"/>
                </a:lnTo>
                <a:lnTo>
                  <a:pt x="0" y="5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HOW DOES IT WORK?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93752" y="3722148"/>
            <a:ext cx="9130191" cy="309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Given a set of inputs and weights we can</a:t>
            </a:r>
          </a:p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therefore move throughout the neural network calculating the outputs of all the</a:t>
            </a:r>
          </a:p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corresponding neurons. This is known as </a:t>
            </a:r>
            <a:r>
              <a:rPr lang="en-US" sz="3073">
                <a:solidFill>
                  <a:srgbClr val="008037"/>
                </a:solidFill>
                <a:latin typeface="Fredoka"/>
              </a:rPr>
              <a:t>forward propagation </a:t>
            </a:r>
            <a:r>
              <a:rPr lang="en-US" sz="3073">
                <a:solidFill>
                  <a:srgbClr val="000000"/>
                </a:solidFill>
                <a:latin typeface="Fredoka"/>
              </a:rPr>
              <a:t>and it allows us to compute the output of the network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626960" y="2322218"/>
            <a:ext cx="5008708" cy="5642565"/>
          </a:xfrm>
          <a:custGeom>
            <a:avLst/>
            <a:gdLst/>
            <a:ahLst/>
            <a:cxnLst/>
            <a:rect l="l" t="t" r="r" b="b"/>
            <a:pathLst>
              <a:path w="5008708" h="5642565">
                <a:moveTo>
                  <a:pt x="0" y="0"/>
                </a:moveTo>
                <a:lnTo>
                  <a:pt x="5008708" y="0"/>
                </a:lnTo>
                <a:lnTo>
                  <a:pt x="5008708" y="5642564"/>
                </a:lnTo>
                <a:lnTo>
                  <a:pt x="0" y="5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BUT WHERE IS THE LEARNING?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50950" y="3864550"/>
            <a:ext cx="9508350" cy="270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Fredoka"/>
              </a:rPr>
              <a:t>As always the steps are:</a:t>
            </a:r>
          </a:p>
          <a:p>
            <a:pPr algn="ctr">
              <a:lnSpc>
                <a:spcPts val="4303"/>
              </a:lnSpc>
              <a:spcBef>
                <a:spcPct val="0"/>
              </a:spcBef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marL="663608" lvl="1" indent="-331804" algn="l">
              <a:lnSpc>
                <a:spcPts val="4303"/>
              </a:lnSpc>
              <a:buFont typeface="Arial"/>
              <a:buChar char="•"/>
            </a:pPr>
            <a:r>
              <a:rPr lang="en-US" sz="3073">
                <a:solidFill>
                  <a:srgbClr val="000000"/>
                </a:solidFill>
                <a:latin typeface="Fredoka"/>
              </a:rPr>
              <a:t>Define a cost function</a:t>
            </a:r>
          </a:p>
          <a:p>
            <a:pPr marL="663608" lvl="1" indent="-331804" algn="l">
              <a:lnSpc>
                <a:spcPts val="4303"/>
              </a:lnSpc>
              <a:spcBef>
                <a:spcPct val="0"/>
              </a:spcBef>
              <a:buFont typeface="Arial"/>
              <a:buChar char="•"/>
            </a:pPr>
            <a:r>
              <a:rPr lang="en-US" sz="3073">
                <a:solidFill>
                  <a:srgbClr val="000000"/>
                </a:solidFill>
                <a:latin typeface="Fredoka"/>
              </a:rPr>
              <a:t>Minimize it by fine-tuning the parameters and comparing predictions with the training data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190051" y="3259530"/>
            <a:ext cx="8297280" cy="3767939"/>
          </a:xfrm>
          <a:custGeom>
            <a:avLst/>
            <a:gdLst/>
            <a:ahLst/>
            <a:cxnLst/>
            <a:rect l="l" t="t" r="r" b="b"/>
            <a:pathLst>
              <a:path w="8297280" h="3767939">
                <a:moveTo>
                  <a:pt x="0" y="0"/>
                </a:moveTo>
                <a:lnTo>
                  <a:pt x="8297280" y="0"/>
                </a:lnTo>
                <a:lnTo>
                  <a:pt x="8297280" y="3767940"/>
                </a:lnTo>
                <a:lnTo>
                  <a:pt x="0" y="3767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4655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BUT WHERE IS THE LEARNING?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38484" y="4554346"/>
            <a:ext cx="7120816" cy="161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Fredoka"/>
              </a:rPr>
              <a:t>With forward propagation each of the output nodes will generate an output activation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6267597" y="2600311"/>
            <a:ext cx="11631136" cy="5368216"/>
          </a:xfrm>
          <a:custGeom>
            <a:avLst/>
            <a:gdLst/>
            <a:ahLst/>
            <a:cxnLst/>
            <a:rect l="l" t="t" r="r" b="b"/>
            <a:pathLst>
              <a:path w="11631136" h="5368216">
                <a:moveTo>
                  <a:pt x="0" y="0"/>
                </a:moveTo>
                <a:lnTo>
                  <a:pt x="11631136" y="0"/>
                </a:lnTo>
                <a:lnTo>
                  <a:pt x="11631136" y="5368216"/>
                </a:lnTo>
                <a:lnTo>
                  <a:pt x="0" y="536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BUT WHERE IS THE LEARNING?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3171" y="4170930"/>
            <a:ext cx="6205228" cy="216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 learning process consists of comparing the outputs obtained with the labels of the training data.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6031087" y="3632548"/>
            <a:ext cx="11228213" cy="5115557"/>
          </a:xfrm>
          <a:custGeom>
            <a:avLst/>
            <a:gdLst/>
            <a:ahLst/>
            <a:cxnLst/>
            <a:rect l="l" t="t" r="r" b="b"/>
            <a:pathLst>
              <a:path w="11228213" h="5115557">
                <a:moveTo>
                  <a:pt x="0" y="0"/>
                </a:moveTo>
                <a:lnTo>
                  <a:pt x="11228213" y="0"/>
                </a:lnTo>
                <a:lnTo>
                  <a:pt x="11228213" y="5115556"/>
                </a:lnTo>
                <a:lnTo>
                  <a:pt x="0" y="511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BACKPROPAGATION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6468" y="2130154"/>
            <a:ext cx="17217032" cy="107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 Training process for a neural network occurs by now going back in the network and tweak the weights and biases of each layer. This process is called Back-Propagation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6468" y="4364521"/>
            <a:ext cx="5088178" cy="378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Fredoka"/>
              </a:rPr>
              <a:t>Going back through the network all the way  until the inputs means that all weights were updated.</a:t>
            </a:r>
          </a:p>
          <a:p>
            <a:pPr algn="ctr">
              <a:lnSpc>
                <a:spcPts val="4303"/>
              </a:lnSpc>
              <a:spcBef>
                <a:spcPct val="0"/>
              </a:spcBef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ctr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Fredoka"/>
              </a:rPr>
              <a:t>But how do we update each weight?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1468913" y="2292579"/>
            <a:ext cx="4892395" cy="5701842"/>
          </a:xfrm>
          <a:custGeom>
            <a:avLst/>
            <a:gdLst/>
            <a:ahLst/>
            <a:cxnLst/>
            <a:rect l="l" t="t" r="r" b="b"/>
            <a:pathLst>
              <a:path w="4892395" h="5701842">
                <a:moveTo>
                  <a:pt x="0" y="0"/>
                </a:moveTo>
                <a:lnTo>
                  <a:pt x="4892395" y="0"/>
                </a:lnTo>
                <a:lnTo>
                  <a:pt x="4892395" y="5701842"/>
                </a:lnTo>
                <a:lnTo>
                  <a:pt x="0" y="570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BACKPROPAGATION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9008" y="2672698"/>
            <a:ext cx="9865059" cy="487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 Blame Game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Fredoka"/>
              </a:rPr>
              <a:t>When the error gets backpropagated to a particular neuron, that neuron will quickly and efficiently point the finger at the upstream colleague (or colleagues) who is most at fault for causing the error (i.e. layer 4 neurons would point the finger at layer 3 neurons, layer 3 neurons at layer 2 neurons, and so forth).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839578" y="2191126"/>
            <a:ext cx="10809551" cy="6453862"/>
          </a:xfrm>
          <a:custGeom>
            <a:avLst/>
            <a:gdLst/>
            <a:ahLst/>
            <a:cxnLst/>
            <a:rect l="l" t="t" r="r" b="b"/>
            <a:pathLst>
              <a:path w="10809551" h="6453862">
                <a:moveTo>
                  <a:pt x="0" y="0"/>
                </a:moveTo>
                <a:lnTo>
                  <a:pt x="10809550" y="0"/>
                </a:lnTo>
                <a:lnTo>
                  <a:pt x="10809550" y="6453862"/>
                </a:lnTo>
                <a:lnTo>
                  <a:pt x="0" y="6453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8" t="-1347" b="-1347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BASIC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00059" y="3344230"/>
            <a:ext cx="5743101" cy="313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Architechture of a neural network</a:t>
            </a:r>
          </a:p>
          <a:p>
            <a:pPr algn="l">
              <a:lnSpc>
                <a:spcPts val="4303"/>
              </a:lnSpc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Features are fed to the model as input (just like in any other model)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1468913" y="2292579"/>
            <a:ext cx="4892395" cy="5701842"/>
          </a:xfrm>
          <a:custGeom>
            <a:avLst/>
            <a:gdLst/>
            <a:ahLst/>
            <a:cxnLst/>
            <a:rect l="l" t="t" r="r" b="b"/>
            <a:pathLst>
              <a:path w="4892395" h="5701842">
                <a:moveTo>
                  <a:pt x="0" y="0"/>
                </a:moveTo>
                <a:lnTo>
                  <a:pt x="4892395" y="0"/>
                </a:lnTo>
                <a:lnTo>
                  <a:pt x="4892395" y="5701842"/>
                </a:lnTo>
                <a:lnTo>
                  <a:pt x="0" y="570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BACKPROPAGATION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25329"/>
            <a:ext cx="9865059" cy="758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 Blame Game - effects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 larger the error, the more the neuron decreases it's own bias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 larger the error, the more blame the neuron points back to force upstream colleagues to decrease their own biases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 more input the neuron receives from the upstream colleague, more it lowers the weight of the link from that colleague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>
              <a:solidFill>
                <a:srgbClr val="000000"/>
              </a:solidFill>
              <a:latin typeface="Fredok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2065185" y="2041800"/>
            <a:ext cx="12848369" cy="7216500"/>
          </a:xfrm>
          <a:custGeom>
            <a:avLst/>
            <a:gdLst/>
            <a:ahLst/>
            <a:cxnLst/>
            <a:rect l="l" t="t" r="r" b="b"/>
            <a:pathLst>
              <a:path w="12848369" h="7216500">
                <a:moveTo>
                  <a:pt x="0" y="0"/>
                </a:moveTo>
                <a:lnTo>
                  <a:pt x="12848369" y="0"/>
                </a:lnTo>
                <a:lnTo>
                  <a:pt x="12848369" y="7216500"/>
                </a:lnTo>
                <a:lnTo>
                  <a:pt x="0" y="721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&amp; DEEP LEARNING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1142362" y="2169262"/>
            <a:ext cx="6502649" cy="6216369"/>
          </a:xfrm>
          <a:custGeom>
            <a:avLst/>
            <a:gdLst/>
            <a:ahLst/>
            <a:cxnLst/>
            <a:rect l="l" t="t" r="r" b="b"/>
            <a:pathLst>
              <a:path w="6502649" h="6216369">
                <a:moveTo>
                  <a:pt x="0" y="0"/>
                </a:moveTo>
                <a:lnTo>
                  <a:pt x="6502650" y="0"/>
                </a:lnTo>
                <a:lnTo>
                  <a:pt x="6502650" y="6216369"/>
                </a:lnTo>
                <a:lnTo>
                  <a:pt x="0" y="6216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INTRODUCTION TO DL - WORD OF WARNING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7345" y="1974625"/>
            <a:ext cx="10101223" cy="683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Fredoka"/>
              </a:rPr>
              <a:t>Unless you have huge numbers of datapoints (we're usually talking millions here)</a:t>
            </a:r>
          </a:p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Fredoka"/>
              </a:rPr>
              <a:t>+</a:t>
            </a:r>
          </a:p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Fredoka"/>
              </a:rPr>
              <a:t>Unless you have huge computational resources available (we're talking clusters here)</a:t>
            </a:r>
          </a:p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Fredoka"/>
              </a:rPr>
              <a:t>+</a:t>
            </a:r>
          </a:p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Fredoka"/>
              </a:rPr>
              <a:t>Unless you cannot solve the problem with more traditional methods (we're talking a couple of months trying here)</a:t>
            </a:r>
          </a:p>
          <a:p>
            <a:pPr algn="l">
              <a:lnSpc>
                <a:spcPts val="4743"/>
              </a:lnSpc>
            </a:pPr>
            <a:endParaRPr lang="en-US" sz="3388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Fredoka"/>
              </a:rPr>
              <a:t>You probably shouldn't try to use deep learning to solve your problem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PROBLEMS WITH DEEP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84254"/>
            <a:ext cx="6466365" cy="360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Model Interpretability</a:t>
            </a:r>
          </a:p>
          <a:p>
            <a:pPr algn="l">
              <a:lnSpc>
                <a:spcPts val="4303"/>
              </a:lnSpc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Due to the complex nature of the networks and multiple parameters/layers, we have little or no intuition regarding why the model performs as it does.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53123" y="2884254"/>
            <a:ext cx="7116279" cy="360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Cost</a:t>
            </a:r>
          </a:p>
          <a:p>
            <a:pPr algn="l">
              <a:lnSpc>
                <a:spcPts val="4303"/>
              </a:lnSpc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 sheer number of free parameters required to optimize, combined with the fact that large amounts of data are required, means that the "bill" will be quite heavy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445726" y="1028700"/>
            <a:ext cx="9003074" cy="1445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 dirty="0">
                <a:solidFill>
                  <a:srgbClr val="2199D4"/>
                </a:solidFill>
                <a:latin typeface="Fredoka"/>
              </a:rPr>
              <a:t>DEEP LEARNING: TRANSFORMERS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DFCA9-FCB2-BFC8-5704-ACAE3EA7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47700"/>
            <a:ext cx="6247259" cy="83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74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652293" y="2230176"/>
            <a:ext cx="12514271" cy="6591637"/>
          </a:xfrm>
          <a:custGeom>
            <a:avLst/>
            <a:gdLst/>
            <a:ahLst/>
            <a:cxnLst/>
            <a:rect l="l" t="t" r="r" b="b"/>
            <a:pathLst>
              <a:path w="12514271" h="6591637">
                <a:moveTo>
                  <a:pt x="0" y="0"/>
                </a:moveTo>
                <a:lnTo>
                  <a:pt x="12514272" y="0"/>
                </a:lnTo>
                <a:lnTo>
                  <a:pt x="12514272" y="6591636"/>
                </a:lnTo>
                <a:lnTo>
                  <a:pt x="0" y="659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0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 dirty="0">
                <a:solidFill>
                  <a:srgbClr val="2199D4"/>
                </a:solidFill>
                <a:latin typeface="Fredoka"/>
              </a:rPr>
              <a:t>DEEP LEARNING: RECURRENT NN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2904445" y="3035475"/>
            <a:ext cx="12479110" cy="4216050"/>
          </a:xfrm>
          <a:custGeom>
            <a:avLst/>
            <a:gdLst/>
            <a:ahLst/>
            <a:cxnLst/>
            <a:rect l="l" t="t" r="r" b="b"/>
            <a:pathLst>
              <a:path w="12479110" h="4216050">
                <a:moveTo>
                  <a:pt x="0" y="0"/>
                </a:moveTo>
                <a:lnTo>
                  <a:pt x="12479110" y="0"/>
                </a:lnTo>
                <a:lnTo>
                  <a:pt x="12479110" y="4216050"/>
                </a:lnTo>
                <a:lnTo>
                  <a:pt x="0" y="421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445726" y="1028700"/>
            <a:ext cx="17579928" cy="70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 dirty="0">
                <a:solidFill>
                  <a:srgbClr val="2199D4"/>
                </a:solidFill>
                <a:latin typeface="Fredoka"/>
              </a:rPr>
              <a:t>DEEP LEARNING: CONVOLUTIONAL NN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3857416" y="3214179"/>
            <a:ext cx="10573168" cy="4433909"/>
          </a:xfrm>
          <a:custGeom>
            <a:avLst/>
            <a:gdLst/>
            <a:ahLst/>
            <a:cxnLst/>
            <a:rect l="l" t="t" r="r" b="b"/>
            <a:pathLst>
              <a:path w="10573168" h="4433909">
                <a:moveTo>
                  <a:pt x="0" y="0"/>
                </a:moveTo>
                <a:lnTo>
                  <a:pt x="10573168" y="0"/>
                </a:lnTo>
                <a:lnTo>
                  <a:pt x="10573168" y="4433909"/>
                </a:lnTo>
                <a:lnTo>
                  <a:pt x="0" y="4433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445726" y="1028700"/>
            <a:ext cx="1757992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 dirty="0">
                <a:solidFill>
                  <a:srgbClr val="2199D4"/>
                </a:solidFill>
                <a:latin typeface="Fredoka"/>
              </a:rPr>
              <a:t>DEEP LEARNING: AUTOENCODERS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625830" y="2230937"/>
            <a:ext cx="6819367" cy="6231196"/>
          </a:xfrm>
          <a:custGeom>
            <a:avLst/>
            <a:gdLst/>
            <a:ahLst/>
            <a:cxnLst/>
            <a:rect l="l" t="t" r="r" b="b"/>
            <a:pathLst>
              <a:path w="6819367" h="6231196">
                <a:moveTo>
                  <a:pt x="0" y="0"/>
                </a:moveTo>
                <a:lnTo>
                  <a:pt x="6819367" y="0"/>
                </a:lnTo>
                <a:lnTo>
                  <a:pt x="6819367" y="6231197"/>
                </a:lnTo>
                <a:lnTo>
                  <a:pt x="0" y="623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Freeform 4"/>
          <p:cNvSpPr/>
          <p:nvPr/>
        </p:nvSpPr>
        <p:spPr>
          <a:xfrm>
            <a:off x="677294" y="2445604"/>
            <a:ext cx="8811991" cy="6016530"/>
          </a:xfrm>
          <a:custGeom>
            <a:avLst/>
            <a:gdLst/>
            <a:ahLst/>
            <a:cxnLst/>
            <a:rect l="l" t="t" r="r" b="b"/>
            <a:pathLst>
              <a:path w="8811991" h="6016530">
                <a:moveTo>
                  <a:pt x="0" y="0"/>
                </a:moveTo>
                <a:lnTo>
                  <a:pt x="8811992" y="0"/>
                </a:lnTo>
                <a:lnTo>
                  <a:pt x="8811992" y="6016530"/>
                </a:lnTo>
                <a:lnTo>
                  <a:pt x="0" y="6016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TextBox 5"/>
          <p:cNvSpPr txBox="1"/>
          <p:nvPr/>
        </p:nvSpPr>
        <p:spPr>
          <a:xfrm>
            <a:off x="445726" y="1028700"/>
            <a:ext cx="1757992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 dirty="0">
                <a:solidFill>
                  <a:srgbClr val="2199D4"/>
                </a:solidFill>
                <a:latin typeface="Fredoka"/>
              </a:rPr>
              <a:t>DEEP LEARNING: GANS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777076" y="2211257"/>
            <a:ext cx="10075686" cy="6314774"/>
          </a:xfrm>
          <a:custGeom>
            <a:avLst/>
            <a:gdLst/>
            <a:ahLst/>
            <a:cxnLst/>
            <a:rect l="l" t="t" r="r" b="b"/>
            <a:pathLst>
              <a:path w="10075686" h="6314774">
                <a:moveTo>
                  <a:pt x="0" y="0"/>
                </a:moveTo>
                <a:lnTo>
                  <a:pt x="10075686" y="0"/>
                </a:lnTo>
                <a:lnTo>
                  <a:pt x="10075686" y="6314775"/>
                </a:lnTo>
                <a:lnTo>
                  <a:pt x="0" y="631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BASIC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5989" y="3746856"/>
            <a:ext cx="6285811" cy="208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Outputs are defined given the problem and the network will return the probability of each class (in classification problems)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382987" y="2310938"/>
            <a:ext cx="9320748" cy="6828433"/>
          </a:xfrm>
          <a:custGeom>
            <a:avLst/>
            <a:gdLst/>
            <a:ahLst/>
            <a:cxnLst/>
            <a:rect l="l" t="t" r="r" b="b"/>
            <a:pathLst>
              <a:path w="9320748" h="6828433">
                <a:moveTo>
                  <a:pt x="0" y="0"/>
                </a:moveTo>
                <a:lnTo>
                  <a:pt x="9320748" y="0"/>
                </a:lnTo>
                <a:lnTo>
                  <a:pt x="9320748" y="6828433"/>
                </a:lnTo>
                <a:lnTo>
                  <a:pt x="0" y="6828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4" name="Group 4"/>
          <p:cNvGrpSpPr/>
          <p:nvPr/>
        </p:nvGrpSpPr>
        <p:grpSpPr>
          <a:xfrm>
            <a:off x="4386238" y="8083659"/>
            <a:ext cx="5928564" cy="1055712"/>
            <a:chOff x="0" y="0"/>
            <a:chExt cx="4343507" cy="7734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43507" cy="773457"/>
            </a:xfrm>
            <a:custGeom>
              <a:avLst/>
              <a:gdLst/>
              <a:ahLst/>
              <a:cxnLst/>
              <a:rect l="l" t="t" r="r" b="b"/>
              <a:pathLst>
                <a:path w="4343507" h="773457">
                  <a:moveTo>
                    <a:pt x="0" y="0"/>
                  </a:moveTo>
                  <a:lnTo>
                    <a:pt x="4343507" y="0"/>
                  </a:lnTo>
                  <a:lnTo>
                    <a:pt x="4343507" y="773457"/>
                  </a:lnTo>
                  <a:lnTo>
                    <a:pt x="0" y="773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396777" y="3243574"/>
            <a:ext cx="6285811" cy="365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Characteristics of the network:</a:t>
            </a:r>
          </a:p>
          <a:p>
            <a:pPr algn="l">
              <a:lnSpc>
                <a:spcPts val="4303"/>
              </a:lnSpc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Several Neurons</a:t>
            </a:r>
          </a:p>
          <a:p>
            <a:pPr algn="l">
              <a:lnSpc>
                <a:spcPts val="4303"/>
              </a:lnSpc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Spread across different layers</a:t>
            </a:r>
          </a:p>
          <a:p>
            <a:pPr algn="l">
              <a:lnSpc>
                <a:spcPts val="4303"/>
              </a:lnSpc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All connected by weights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39453" y="7851169"/>
            <a:ext cx="1174149" cy="1055712"/>
            <a:chOff x="0" y="0"/>
            <a:chExt cx="860230" cy="7734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0229" cy="773457"/>
            </a:xfrm>
            <a:custGeom>
              <a:avLst/>
              <a:gdLst/>
              <a:ahLst/>
              <a:cxnLst/>
              <a:rect l="l" t="t" r="r" b="b"/>
              <a:pathLst>
                <a:path w="860229" h="773457">
                  <a:moveTo>
                    <a:pt x="0" y="0"/>
                  </a:moveTo>
                  <a:lnTo>
                    <a:pt x="860229" y="0"/>
                  </a:lnTo>
                  <a:lnTo>
                    <a:pt x="860229" y="773457"/>
                  </a:lnTo>
                  <a:lnTo>
                    <a:pt x="0" y="773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9" name="Freeform 9"/>
          <p:cNvSpPr/>
          <p:nvPr/>
        </p:nvSpPr>
        <p:spPr>
          <a:xfrm rot="-6417929">
            <a:off x="3822025" y="7354756"/>
            <a:ext cx="720155" cy="595289"/>
          </a:xfrm>
          <a:custGeom>
            <a:avLst/>
            <a:gdLst/>
            <a:ahLst/>
            <a:cxnLst/>
            <a:rect l="l" t="t" r="r" b="b"/>
            <a:pathLst>
              <a:path w="720155" h="595289">
                <a:moveTo>
                  <a:pt x="0" y="0"/>
                </a:moveTo>
                <a:lnTo>
                  <a:pt x="720155" y="0"/>
                </a:lnTo>
                <a:lnTo>
                  <a:pt x="720155" y="595290"/>
                </a:lnTo>
                <a:lnTo>
                  <a:pt x="0" y="595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0" name="TextBox 10"/>
          <p:cNvSpPr txBox="1"/>
          <p:nvPr/>
        </p:nvSpPr>
        <p:spPr>
          <a:xfrm>
            <a:off x="949008" y="1028700"/>
            <a:ext cx="1707664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BASIC ARCHITECTURE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94312" y="7912474"/>
            <a:ext cx="1187791" cy="30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8"/>
              </a:lnSpc>
            </a:pPr>
            <a:r>
              <a:rPr lang="en-US" sz="1863">
                <a:solidFill>
                  <a:srgbClr val="000000"/>
                </a:solidFill>
                <a:latin typeface="Fredoka"/>
              </a:rPr>
              <a:t>Weights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grpSp>
        <p:nvGrpSpPr>
          <p:cNvPr id="4" name="Group 4"/>
          <p:cNvGrpSpPr/>
          <p:nvPr/>
        </p:nvGrpSpPr>
        <p:grpSpPr>
          <a:xfrm>
            <a:off x="4386238" y="8083659"/>
            <a:ext cx="5928564" cy="1055712"/>
            <a:chOff x="0" y="0"/>
            <a:chExt cx="4343507" cy="7734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43507" cy="773457"/>
            </a:xfrm>
            <a:custGeom>
              <a:avLst/>
              <a:gdLst/>
              <a:ahLst/>
              <a:cxnLst/>
              <a:rect l="l" t="t" r="r" b="b"/>
              <a:pathLst>
                <a:path w="4343507" h="773457">
                  <a:moveTo>
                    <a:pt x="0" y="0"/>
                  </a:moveTo>
                  <a:lnTo>
                    <a:pt x="4343507" y="0"/>
                  </a:lnTo>
                  <a:lnTo>
                    <a:pt x="4343507" y="773457"/>
                  </a:lnTo>
                  <a:lnTo>
                    <a:pt x="0" y="773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39453" y="7851169"/>
            <a:ext cx="1174149" cy="1055712"/>
            <a:chOff x="0" y="0"/>
            <a:chExt cx="860230" cy="7734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0229" cy="773457"/>
            </a:xfrm>
            <a:custGeom>
              <a:avLst/>
              <a:gdLst/>
              <a:ahLst/>
              <a:cxnLst/>
              <a:rect l="l" t="t" r="r" b="b"/>
              <a:pathLst>
                <a:path w="860229" h="773457">
                  <a:moveTo>
                    <a:pt x="0" y="0"/>
                  </a:moveTo>
                  <a:lnTo>
                    <a:pt x="860229" y="0"/>
                  </a:lnTo>
                  <a:lnTo>
                    <a:pt x="860229" y="773457"/>
                  </a:lnTo>
                  <a:lnTo>
                    <a:pt x="0" y="773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49008" y="1028700"/>
            <a:ext cx="17076646" cy="218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 dirty="0">
                <a:solidFill>
                  <a:srgbClr val="2199D4"/>
                </a:solidFill>
                <a:latin typeface="Fredoka"/>
              </a:rPr>
              <a:t>Checkout this demo…</a:t>
            </a:r>
          </a:p>
          <a:p>
            <a:pPr algn="l">
              <a:lnSpc>
                <a:spcPts val="5759"/>
              </a:lnSpc>
            </a:pPr>
            <a:endParaRPr lang="en-US" sz="4800" spc="96" dirty="0">
              <a:solidFill>
                <a:srgbClr val="2199D4"/>
              </a:solidFill>
              <a:latin typeface="Fredoka"/>
            </a:endParaRPr>
          </a:p>
          <a:p>
            <a:pPr algn="l">
              <a:lnSpc>
                <a:spcPts val="5759"/>
              </a:lnSpc>
            </a:pPr>
            <a:endParaRPr lang="en-US" sz="4800" spc="96" dirty="0">
              <a:solidFill>
                <a:srgbClr val="2199D4"/>
              </a:solidFill>
              <a:latin typeface="Fredoka"/>
            </a:endParaRPr>
          </a:p>
        </p:txBody>
      </p:sp>
      <p:sp>
        <p:nvSpPr>
          <p:cNvPr id="12" name="Rectangle 11">
            <a:hlinkClick r:id="rId2"/>
            <a:extLst>
              <a:ext uri="{FF2B5EF4-FFF2-40B4-BE49-F238E27FC236}">
                <a16:creationId xmlns:a16="http://schemas.microsoft.com/office/drawing/2014/main" id="{55F2CD2E-3A1A-6621-F43D-BF9B9ECABF21}"/>
              </a:ext>
            </a:extLst>
          </p:cNvPr>
          <p:cNvSpPr/>
          <p:nvPr/>
        </p:nvSpPr>
        <p:spPr>
          <a:xfrm>
            <a:off x="4074901" y="3435459"/>
            <a:ext cx="9677400" cy="464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387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49008" y="3561478"/>
            <a:ext cx="8986010" cy="3922783"/>
          </a:xfrm>
          <a:custGeom>
            <a:avLst/>
            <a:gdLst/>
            <a:ahLst/>
            <a:cxnLst/>
            <a:rect l="l" t="t" r="r" b="b"/>
            <a:pathLst>
              <a:path w="8986010" h="3922783">
                <a:moveTo>
                  <a:pt x="0" y="0"/>
                </a:moveTo>
                <a:lnTo>
                  <a:pt x="8986010" y="0"/>
                </a:lnTo>
                <a:lnTo>
                  <a:pt x="8986010" y="3922782"/>
                </a:lnTo>
                <a:lnTo>
                  <a:pt x="0" y="3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87" t="-12316" r="-19205" b="-17448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NEURONS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2478" y="1995435"/>
            <a:ext cx="16810904" cy="50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Considering a much simpler Neural Network,  just one neuron, just one input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16101" y="3016671"/>
            <a:ext cx="7241145" cy="10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 input is given a relative importance represented by the weight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38033" y="4586156"/>
            <a:ext cx="7397281" cy="309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 weight*input is then passed to the neuron </a:t>
            </a:r>
          </a:p>
          <a:p>
            <a:pPr algn="l">
              <a:lnSpc>
                <a:spcPts val="4303"/>
              </a:lnSpc>
            </a:pPr>
            <a:endParaRPr lang="en-US" sz="3073">
              <a:solidFill>
                <a:srgbClr val="000000"/>
              </a:solidFill>
              <a:latin typeface="Fredoka"/>
            </a:endParaRPr>
          </a:p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The neuron has an activation function (sigmoid in this case) that usually "triggers" at some input treshold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38033" y="8235363"/>
            <a:ext cx="7475349" cy="10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Probability is returned - sometimes just activation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949008" y="1028700"/>
            <a:ext cx="1707664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NEURONS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2478" y="1995435"/>
            <a:ext cx="16810904" cy="50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Considering a much simpler Neural Network,  just one neuron, just one input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97238" y="3883688"/>
            <a:ext cx="5853735" cy="10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This is equivalent to a logistic regression!</a:t>
            </a:r>
          </a:p>
        </p:txBody>
      </p:sp>
      <p:sp>
        <p:nvSpPr>
          <p:cNvPr id="6" name="Freeform 6"/>
          <p:cNvSpPr/>
          <p:nvPr/>
        </p:nvSpPr>
        <p:spPr>
          <a:xfrm>
            <a:off x="10473620" y="5708483"/>
            <a:ext cx="6177353" cy="705236"/>
          </a:xfrm>
          <a:custGeom>
            <a:avLst/>
            <a:gdLst/>
            <a:ahLst/>
            <a:cxnLst/>
            <a:rect l="l" t="t" r="r" b="b"/>
            <a:pathLst>
              <a:path w="6177353" h="705236">
                <a:moveTo>
                  <a:pt x="0" y="0"/>
                </a:moveTo>
                <a:lnTo>
                  <a:pt x="6177353" y="0"/>
                </a:lnTo>
                <a:lnTo>
                  <a:pt x="6177353" y="705236"/>
                </a:lnTo>
                <a:lnTo>
                  <a:pt x="0" y="705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296" t="-628108" r="-871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Freeform 7"/>
          <p:cNvSpPr/>
          <p:nvPr/>
        </p:nvSpPr>
        <p:spPr>
          <a:xfrm>
            <a:off x="902478" y="3464344"/>
            <a:ext cx="8986010" cy="3922783"/>
          </a:xfrm>
          <a:custGeom>
            <a:avLst/>
            <a:gdLst/>
            <a:ahLst/>
            <a:cxnLst/>
            <a:rect l="l" t="t" r="r" b="b"/>
            <a:pathLst>
              <a:path w="8986010" h="3922783">
                <a:moveTo>
                  <a:pt x="0" y="0"/>
                </a:moveTo>
                <a:lnTo>
                  <a:pt x="8986010" y="0"/>
                </a:lnTo>
                <a:lnTo>
                  <a:pt x="8986010" y="3922783"/>
                </a:lnTo>
                <a:lnTo>
                  <a:pt x="0" y="3922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87" t="-12316" r="-19205" b="-17448"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2554656" y="3241211"/>
            <a:ext cx="12089557" cy="4799155"/>
          </a:xfrm>
          <a:custGeom>
            <a:avLst/>
            <a:gdLst/>
            <a:ahLst/>
            <a:cxnLst/>
            <a:rect l="l" t="t" r="r" b="b"/>
            <a:pathLst>
              <a:path w="12089557" h="4799155">
                <a:moveTo>
                  <a:pt x="0" y="0"/>
                </a:moveTo>
                <a:lnTo>
                  <a:pt x="12089557" y="0"/>
                </a:lnTo>
                <a:lnTo>
                  <a:pt x="12089557" y="4799156"/>
                </a:lnTo>
                <a:lnTo>
                  <a:pt x="0" y="4799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86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 - NEURONS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2978" y="2185935"/>
            <a:ext cx="16356822" cy="51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Writing down each term in a way that is familiar to us fom logistic regression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933" y="9614883"/>
            <a:ext cx="18796165" cy="907256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2955723" y="3036639"/>
            <a:ext cx="8951687" cy="6069561"/>
          </a:xfrm>
          <a:custGeom>
            <a:avLst/>
            <a:gdLst/>
            <a:ahLst/>
            <a:cxnLst/>
            <a:rect l="l" t="t" r="r" b="b"/>
            <a:pathLst>
              <a:path w="8951687" h="6069561">
                <a:moveTo>
                  <a:pt x="0" y="0"/>
                </a:moveTo>
                <a:lnTo>
                  <a:pt x="8951687" y="0"/>
                </a:lnTo>
                <a:lnTo>
                  <a:pt x="8951687" y="6069561"/>
                </a:lnTo>
                <a:lnTo>
                  <a:pt x="0" y="6069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949008" y="1028700"/>
            <a:ext cx="1707664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">
                <a:solidFill>
                  <a:srgbClr val="2199D4"/>
                </a:solidFill>
                <a:latin typeface="Fredoka"/>
              </a:rPr>
              <a:t>NEURAL NETWORKS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2478" y="1995435"/>
            <a:ext cx="16356822" cy="10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Fredoka"/>
              </a:rPr>
              <a:t>Going back to our full Neural Network we see that it is made up multiple layers of this components. </a:t>
            </a:r>
            <a:r>
              <a:rPr lang="en-US" sz="3073">
                <a:solidFill>
                  <a:srgbClr val="008037"/>
                </a:solidFill>
                <a:latin typeface="Fredoka"/>
              </a:rPr>
              <a:t>Multiple Layered Neurons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760</Words>
  <Application>Microsoft Macintosh PowerPoint</Application>
  <PresentationFormat>Custom</PresentationFormat>
  <Paragraphs>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Fredoka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cp:lastModifiedBy>João Rocha Melo</cp:lastModifiedBy>
  <cp:revision>3</cp:revision>
  <dcterms:created xsi:type="dcterms:W3CDTF">2006-08-16T00:00:00Z</dcterms:created>
  <dcterms:modified xsi:type="dcterms:W3CDTF">2024-05-28T22:20:48Z</dcterms:modified>
  <dc:identifier>DAEZUFoY00A</dc:identifier>
</cp:coreProperties>
</file>